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1"/>
  </p:notesMasterIdLst>
  <p:handoutMasterIdLst>
    <p:handoutMasterId r:id="rId12"/>
  </p:handoutMasterIdLst>
  <p:sldIdLst>
    <p:sldId id="280" r:id="rId2"/>
    <p:sldId id="319" r:id="rId3"/>
    <p:sldId id="320" r:id="rId4"/>
    <p:sldId id="321" r:id="rId5"/>
    <p:sldId id="322" r:id="rId6"/>
    <p:sldId id="323" r:id="rId7"/>
    <p:sldId id="324" r:id="rId8"/>
    <p:sldId id="318" r:id="rId9"/>
    <p:sldId id="301" r:id="rId10"/>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5266"/>
    <a:srgbClr val="E2C044"/>
    <a:srgbClr val="A40606"/>
    <a:srgbClr val="6E8898"/>
    <a:srgbClr val="9FB1BC"/>
    <a:srgbClr val="D3D0CB"/>
    <a:srgbClr val="CBB3BF"/>
    <a:srgbClr val="95ADB6"/>
    <a:srgbClr val="8DA1B9"/>
    <a:srgbClr val="BEE5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42"/>
    <p:restoredTop sz="89416"/>
  </p:normalViewPr>
  <p:slideViewPr>
    <p:cSldViewPr showGuides="1">
      <p:cViewPr varScale="1">
        <p:scale>
          <a:sx n="67" d="100"/>
          <a:sy n="67" d="100"/>
        </p:scale>
        <p:origin x="1040" y="176"/>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7/26/19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text suggests a thorough interview by the analyst, will discuss three things to be discussed in that interview. I’ll also add some thoughts along the way. Define the problem, delivery, content</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4</a:t>
            </a:fld>
            <a:endParaRPr lang="en-US" altLang="en-US" dirty="0"/>
          </a:p>
        </p:txBody>
      </p:sp>
    </p:spTree>
    <p:extLst>
      <p:ext uri="{BB962C8B-B14F-4D97-AF65-F5344CB8AC3E}">
        <p14:creationId xmlns:p14="http://schemas.microsoft.com/office/powerpoint/2010/main" val="346001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reality of the situation is that the analyst may not be able to refuse to do something. In this case, the analyst needs to help the requesting party to understand why it won’t work. if you are the requesting party you need to know that the analyst is generally not giving you a hard time but trying to help define the issue to get to a solution</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5</a:t>
            </a:fld>
            <a:endParaRPr lang="en-US" altLang="en-US" dirty="0"/>
          </a:p>
        </p:txBody>
      </p:sp>
    </p:spTree>
    <p:extLst>
      <p:ext uri="{BB962C8B-B14F-4D97-AF65-F5344CB8AC3E}">
        <p14:creationId xmlns:p14="http://schemas.microsoft.com/office/powerpoint/2010/main" val="4273304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8</a:t>
            </a:fld>
            <a:endParaRPr lang="en-US" altLang="en-US" dirty="0"/>
          </a:p>
        </p:txBody>
      </p:sp>
    </p:spTree>
    <p:extLst>
      <p:ext uri="{BB962C8B-B14F-4D97-AF65-F5344CB8AC3E}">
        <p14:creationId xmlns:p14="http://schemas.microsoft.com/office/powerpoint/2010/main" val="9409614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sz="8800" dirty="0">
                <a:latin typeface="Arial" charset="0"/>
                <a:ea typeface="ＭＳ Ｐゴシック" charset="-128"/>
              </a:rPr>
              <a:t>Business Requirements</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A762D-A77A-B24A-B141-012F2D78AC1D}"/>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DB2A2617-7D3B-9844-BA80-B92EC9F7E469}"/>
              </a:ext>
            </a:extLst>
          </p:cNvPr>
          <p:cNvSpPr txBox="1"/>
          <p:nvPr/>
        </p:nvSpPr>
        <p:spPr>
          <a:xfrm>
            <a:off x="5151438" y="5135562"/>
            <a:ext cx="13106400" cy="3170099"/>
          </a:xfrm>
          <a:prstGeom prst="rect">
            <a:avLst/>
          </a:prstGeom>
          <a:noFill/>
        </p:spPr>
        <p:txBody>
          <a:bodyPr wrap="square" rtlCol="0">
            <a:spAutoFit/>
          </a:bodyPr>
          <a:lstStyle/>
          <a:p>
            <a:r>
              <a:rPr lang="en-US" sz="4000" dirty="0"/>
              <a:t>Business requirements describe the characteristics of a proposed system from the viewpoint of the system's end user.</a:t>
            </a:r>
          </a:p>
          <a:p>
            <a:endParaRPr lang="en-US" sz="4000" dirty="0"/>
          </a:p>
          <a:p>
            <a:r>
              <a:rPr lang="en-US" sz="4000" dirty="0"/>
              <a:t>-Wikipedia</a:t>
            </a:r>
          </a:p>
        </p:txBody>
      </p:sp>
    </p:spTree>
    <p:extLst>
      <p:ext uri="{BB962C8B-B14F-4D97-AF65-F5344CB8AC3E}">
        <p14:creationId xmlns:p14="http://schemas.microsoft.com/office/powerpoint/2010/main" val="326297727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9294A-CE50-EA4C-A7C6-CF64A156E314}"/>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7F627589-0DED-9F45-87EE-CD83491163F4}"/>
              </a:ext>
            </a:extLst>
          </p:cNvPr>
          <p:cNvSpPr txBox="1"/>
          <p:nvPr/>
        </p:nvSpPr>
        <p:spPr>
          <a:xfrm>
            <a:off x="5151438" y="5135562"/>
            <a:ext cx="13106400" cy="3785652"/>
          </a:xfrm>
          <a:prstGeom prst="rect">
            <a:avLst/>
          </a:prstGeom>
          <a:noFill/>
        </p:spPr>
        <p:txBody>
          <a:bodyPr wrap="square" rtlCol="0">
            <a:spAutoFit/>
          </a:bodyPr>
          <a:lstStyle/>
          <a:p>
            <a:r>
              <a:rPr lang="en-US" sz="4000" dirty="0"/>
              <a:t>The analyst must be able to understand and translate the business user's thoughts and needs into something that can be answered through analyst or data manager or report developer competencies.</a:t>
            </a:r>
          </a:p>
          <a:p>
            <a:endParaRPr lang="en-US" sz="4000" dirty="0"/>
          </a:p>
          <a:p>
            <a:r>
              <a:rPr lang="en-US" sz="4000" dirty="0"/>
              <a:t>-Our Text</a:t>
            </a:r>
          </a:p>
        </p:txBody>
      </p:sp>
    </p:spTree>
    <p:extLst>
      <p:ext uri="{BB962C8B-B14F-4D97-AF65-F5344CB8AC3E}">
        <p14:creationId xmlns:p14="http://schemas.microsoft.com/office/powerpoint/2010/main" val="114587614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9294A-CE50-EA4C-A7C6-CF64A156E314}"/>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7F627589-0DED-9F45-87EE-CD83491163F4}"/>
              </a:ext>
            </a:extLst>
          </p:cNvPr>
          <p:cNvSpPr txBox="1"/>
          <p:nvPr/>
        </p:nvSpPr>
        <p:spPr>
          <a:xfrm>
            <a:off x="5151438" y="5135562"/>
            <a:ext cx="13106400" cy="3785652"/>
          </a:xfrm>
          <a:prstGeom prst="rect">
            <a:avLst/>
          </a:prstGeom>
          <a:noFill/>
        </p:spPr>
        <p:txBody>
          <a:bodyPr wrap="square" rtlCol="0">
            <a:spAutoFit/>
          </a:bodyPr>
          <a:lstStyle/>
          <a:p>
            <a:r>
              <a:rPr lang="en-US" sz="4000" dirty="0"/>
              <a:t>The analyst must be able to understand and translate the business user's thoughts and needs into something that can be answered through analyst or data manager or report developer competencies.</a:t>
            </a:r>
          </a:p>
          <a:p>
            <a:endParaRPr lang="en-US" sz="4000" dirty="0"/>
          </a:p>
          <a:p>
            <a:r>
              <a:rPr lang="en-US" sz="4000" dirty="0"/>
              <a:t>-Our Text</a:t>
            </a:r>
          </a:p>
        </p:txBody>
      </p:sp>
      <p:pic>
        <p:nvPicPr>
          <p:cNvPr id="4" name="Picture 3">
            <a:extLst>
              <a:ext uri="{FF2B5EF4-FFF2-40B4-BE49-F238E27FC236}">
                <a16:creationId xmlns:a16="http://schemas.microsoft.com/office/drawing/2014/main" id="{898C6984-7BC2-8C4C-9368-44283EE11A32}"/>
              </a:ext>
            </a:extLst>
          </p:cNvPr>
          <p:cNvPicPr>
            <a:picLocks noChangeAspect="1"/>
          </p:cNvPicPr>
          <p:nvPr/>
        </p:nvPicPr>
        <p:blipFill>
          <a:blip r:embed="rId3"/>
          <a:stretch>
            <a:fillRect/>
          </a:stretch>
        </p:blipFill>
        <p:spPr>
          <a:xfrm>
            <a:off x="14747699" y="7802562"/>
            <a:ext cx="7020278" cy="3790950"/>
          </a:xfrm>
          <a:prstGeom prst="rect">
            <a:avLst/>
          </a:prstGeom>
        </p:spPr>
      </p:pic>
    </p:spTree>
    <p:extLst>
      <p:ext uri="{BB962C8B-B14F-4D97-AF65-F5344CB8AC3E}">
        <p14:creationId xmlns:p14="http://schemas.microsoft.com/office/powerpoint/2010/main" val="24807354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3C8B1A-D041-FF47-82FE-5DBE1C2E5675}"/>
              </a:ext>
            </a:extLst>
          </p:cNvPr>
          <p:cNvSpPr>
            <a:spLocks noGrp="1"/>
          </p:cNvSpPr>
          <p:nvPr>
            <p:ph type="title"/>
          </p:nvPr>
        </p:nvSpPr>
        <p:spPr/>
        <p:txBody>
          <a:bodyPr/>
          <a:lstStyle/>
          <a:p>
            <a:r>
              <a:rPr lang="en-US" dirty="0"/>
              <a:t>Definition of the problem</a:t>
            </a:r>
          </a:p>
        </p:txBody>
      </p:sp>
      <p:sp>
        <p:nvSpPr>
          <p:cNvPr id="4" name="Content Placeholder 3">
            <a:extLst>
              <a:ext uri="{FF2B5EF4-FFF2-40B4-BE49-F238E27FC236}">
                <a16:creationId xmlns:a16="http://schemas.microsoft.com/office/drawing/2014/main" id="{0A983399-8A3A-884D-A241-7C221BAF8A4E}"/>
              </a:ext>
            </a:extLst>
          </p:cNvPr>
          <p:cNvSpPr>
            <a:spLocks noGrp="1"/>
          </p:cNvSpPr>
          <p:nvPr>
            <p:ph idx="4294967295"/>
          </p:nvPr>
        </p:nvSpPr>
        <p:spPr/>
        <p:txBody>
          <a:bodyPr/>
          <a:lstStyle/>
          <a:p>
            <a:r>
              <a:rPr lang="en-US" dirty="0"/>
              <a:t>Need to place the specific task in a broader context</a:t>
            </a:r>
          </a:p>
          <a:p>
            <a:r>
              <a:rPr lang="en-US" dirty="0"/>
              <a:t>Relate to other tasks</a:t>
            </a:r>
          </a:p>
          <a:p>
            <a:r>
              <a:rPr lang="en-US" dirty="0"/>
              <a:t>Need to know how value will be added to a specific business process</a:t>
            </a:r>
          </a:p>
          <a:p>
            <a:r>
              <a:rPr lang="en-US" dirty="0"/>
              <a:t>OR the person making the request must relate task to a strategic initiative</a:t>
            </a:r>
          </a:p>
          <a:p>
            <a:r>
              <a:rPr lang="en-US" i="1" dirty="0"/>
              <a:t>“The analyst must be extremely careful in taking on the task”</a:t>
            </a:r>
          </a:p>
        </p:txBody>
      </p:sp>
    </p:spTree>
    <p:extLst>
      <p:ext uri="{BB962C8B-B14F-4D97-AF65-F5344CB8AC3E}">
        <p14:creationId xmlns:p14="http://schemas.microsoft.com/office/powerpoint/2010/main" val="2783918189"/>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ECDB-9B8F-9842-80A0-3A119A3ACD78}"/>
              </a:ext>
            </a:extLst>
          </p:cNvPr>
          <p:cNvSpPr>
            <a:spLocks noGrp="1"/>
          </p:cNvSpPr>
          <p:nvPr>
            <p:ph type="title"/>
          </p:nvPr>
        </p:nvSpPr>
        <p:spPr/>
        <p:txBody>
          <a:bodyPr/>
          <a:lstStyle/>
          <a:p>
            <a:r>
              <a:rPr lang="en-US" dirty="0"/>
              <a:t>Definition of delivery</a:t>
            </a:r>
          </a:p>
        </p:txBody>
      </p:sp>
      <p:sp>
        <p:nvSpPr>
          <p:cNvPr id="3" name="Content Placeholder 2">
            <a:extLst>
              <a:ext uri="{FF2B5EF4-FFF2-40B4-BE49-F238E27FC236}">
                <a16:creationId xmlns:a16="http://schemas.microsoft.com/office/drawing/2014/main" id="{BC52E966-DFE2-8C44-A185-CE9AE2899F3E}"/>
              </a:ext>
            </a:extLst>
          </p:cNvPr>
          <p:cNvSpPr>
            <a:spLocks noGrp="1"/>
          </p:cNvSpPr>
          <p:nvPr>
            <p:ph idx="4294967295"/>
          </p:nvPr>
        </p:nvSpPr>
        <p:spPr/>
        <p:txBody>
          <a:bodyPr/>
          <a:lstStyle/>
          <a:p>
            <a:r>
              <a:rPr lang="en-US" dirty="0"/>
              <a:t>Specify in which media the analysis must be delivered (report, dashboard, operational data)</a:t>
            </a:r>
          </a:p>
          <a:p>
            <a:r>
              <a:rPr lang="en-US" dirty="0"/>
              <a:t>How and when the delivery will take place</a:t>
            </a:r>
          </a:p>
          <a:p>
            <a:r>
              <a:rPr lang="en-US" dirty="0"/>
              <a:t>Need to have clear agreement on roles and responsibilities after the delivery</a:t>
            </a:r>
          </a:p>
          <a:p>
            <a:r>
              <a:rPr lang="en-US" dirty="0"/>
              <a:t>Who is notified of errors or breakdowns</a:t>
            </a:r>
          </a:p>
          <a:p>
            <a:r>
              <a:rPr lang="en-US" dirty="0"/>
              <a:t>Everyone needs to understand that errors will happen and to plan for them</a:t>
            </a:r>
          </a:p>
        </p:txBody>
      </p:sp>
    </p:spTree>
    <p:extLst>
      <p:ext uri="{BB962C8B-B14F-4D97-AF65-F5344CB8AC3E}">
        <p14:creationId xmlns:p14="http://schemas.microsoft.com/office/powerpoint/2010/main" val="173806641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C6ABD-E8B9-7A40-999D-A593EBB6DC0D}"/>
              </a:ext>
            </a:extLst>
          </p:cNvPr>
          <p:cNvSpPr>
            <a:spLocks noGrp="1"/>
          </p:cNvSpPr>
          <p:nvPr>
            <p:ph type="title"/>
          </p:nvPr>
        </p:nvSpPr>
        <p:spPr/>
        <p:txBody>
          <a:bodyPr/>
          <a:lstStyle/>
          <a:p>
            <a:r>
              <a:rPr lang="en-US" dirty="0"/>
              <a:t>Definition of content</a:t>
            </a:r>
          </a:p>
        </p:txBody>
      </p:sp>
      <p:sp>
        <p:nvSpPr>
          <p:cNvPr id="3" name="Content Placeholder 2">
            <a:extLst>
              <a:ext uri="{FF2B5EF4-FFF2-40B4-BE49-F238E27FC236}">
                <a16:creationId xmlns:a16="http://schemas.microsoft.com/office/drawing/2014/main" id="{A82E7571-6044-C64A-90CE-18916CDF7CB6}"/>
              </a:ext>
            </a:extLst>
          </p:cNvPr>
          <p:cNvSpPr>
            <a:spLocks noGrp="1"/>
          </p:cNvSpPr>
          <p:nvPr>
            <p:ph idx="4294967295"/>
          </p:nvPr>
        </p:nvSpPr>
        <p:spPr/>
        <p:txBody>
          <a:bodyPr/>
          <a:lstStyle/>
          <a:p>
            <a:r>
              <a:rPr lang="en-US" dirty="0"/>
              <a:t>Content = information provided</a:t>
            </a:r>
          </a:p>
          <a:p>
            <a:r>
              <a:rPr lang="en-US" dirty="0"/>
              <a:t>Often the deliverable will be new for the various users</a:t>
            </a:r>
          </a:p>
          <a:p>
            <a:r>
              <a:rPr lang="en-US" dirty="0"/>
              <a:t>Plan to train new users on functionality and interpretation of results</a:t>
            </a:r>
          </a:p>
          <a:p>
            <a:r>
              <a:rPr lang="en-US" dirty="0"/>
              <a:t>Help users understand where the content may be unclear or imprecise </a:t>
            </a:r>
          </a:p>
        </p:txBody>
      </p:sp>
    </p:spTree>
    <p:extLst>
      <p:ext uri="{BB962C8B-B14F-4D97-AF65-F5344CB8AC3E}">
        <p14:creationId xmlns:p14="http://schemas.microsoft.com/office/powerpoint/2010/main" val="241912145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8915400" cy="7105782"/>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Bef>
                <a:spcPts val="600"/>
              </a:spcBef>
              <a:spcAft>
                <a:spcPts val="1200"/>
              </a:spcAft>
            </a:pPr>
            <a:r>
              <a:rPr lang="en-US" sz="4000" dirty="0">
                <a:solidFill>
                  <a:schemeClr val="tx1">
                    <a:lumMod val="85000"/>
                    <a:lumOff val="15000"/>
                  </a:schemeClr>
                </a:solidFill>
              </a:rPr>
              <a:t>Definition of the Overall Problem</a:t>
            </a:r>
          </a:p>
          <a:p>
            <a:pPr>
              <a:spcBef>
                <a:spcPts val="600"/>
              </a:spcBef>
              <a:spcAft>
                <a:spcPts val="1200"/>
              </a:spcAft>
            </a:pPr>
            <a:r>
              <a:rPr lang="en-US" sz="4000" dirty="0">
                <a:solidFill>
                  <a:schemeClr val="tx1">
                    <a:lumMod val="85000"/>
                    <a:lumOff val="15000"/>
                  </a:schemeClr>
                </a:solidFill>
              </a:rPr>
              <a:t>Definition of Delivery</a:t>
            </a:r>
          </a:p>
          <a:p>
            <a:pPr>
              <a:spcBef>
                <a:spcPts val="600"/>
              </a:spcBef>
              <a:spcAft>
                <a:spcPts val="1200"/>
              </a:spcAft>
            </a:pPr>
            <a:r>
              <a:rPr lang="en-US" sz="4000" dirty="0">
                <a:solidFill>
                  <a:schemeClr val="tx1">
                    <a:lumMod val="85000"/>
                    <a:lumOff val="15000"/>
                  </a:schemeClr>
                </a:solidFill>
              </a:rPr>
              <a:t>Definition of Content</a:t>
            </a:r>
          </a:p>
          <a:p>
            <a:pPr>
              <a:spcBef>
                <a:spcPts val="600"/>
              </a:spcBef>
              <a:spcAft>
                <a:spcPts val="1200"/>
              </a:spcAft>
            </a:pPr>
            <a:endParaRPr lang="en-US" sz="4000" dirty="0">
              <a:solidFill>
                <a:schemeClr val="tx1">
                  <a:lumMod val="85000"/>
                  <a:lumOff val="15000"/>
                </a:schemeClr>
              </a:solidFill>
            </a:endParaRPr>
          </a:p>
          <a:p>
            <a:pPr>
              <a:spcBef>
                <a:spcPts val="600"/>
              </a:spcBef>
              <a:spcAft>
                <a:spcPts val="1200"/>
              </a:spcAft>
            </a:pPr>
            <a:r>
              <a:rPr lang="en-US" sz="4000" dirty="0">
                <a:solidFill>
                  <a:schemeClr val="tx1">
                    <a:lumMod val="85000"/>
                    <a:lumOff val="15000"/>
                  </a:schemeClr>
                </a:solidFill>
              </a:rPr>
              <a:t>Plan for breakage, plan for a lack </a:t>
            </a:r>
            <a:r>
              <a:rPr lang="en-US" sz="4000">
                <a:solidFill>
                  <a:schemeClr val="tx1">
                    <a:lumMod val="85000"/>
                    <a:lumOff val="15000"/>
                  </a:schemeClr>
                </a:solidFill>
              </a:rPr>
              <a:t>of precision</a:t>
            </a:r>
            <a:endParaRPr lang="en-US" sz="4000" dirty="0">
              <a:solidFill>
                <a:schemeClr val="tx1">
                  <a:lumMod val="85000"/>
                  <a:lumOff val="15000"/>
                </a:schemeClr>
              </a:solidFill>
            </a:endParaRPr>
          </a:p>
        </p:txBody>
      </p:sp>
    </p:spTree>
    <p:extLst>
      <p:ext uri="{BB962C8B-B14F-4D97-AF65-F5344CB8AC3E}">
        <p14:creationId xmlns:p14="http://schemas.microsoft.com/office/powerpoint/2010/main" val="266718093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15725</TotalTime>
  <Words>383</Words>
  <Application>Microsoft Macintosh PowerPoint</Application>
  <PresentationFormat>Custom</PresentationFormat>
  <Paragraphs>39</Paragraphs>
  <Slides>9</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ＭＳ Ｐゴシック</vt:lpstr>
      <vt:lpstr>Arial</vt:lpstr>
      <vt:lpstr>Calibri</vt:lpstr>
      <vt:lpstr>Online Programs Template White[1]</vt:lpstr>
      <vt:lpstr>PowerPoint Presentation</vt:lpstr>
      <vt:lpstr>PowerPoint Presentation</vt:lpstr>
      <vt:lpstr>PowerPoint Presentation</vt:lpstr>
      <vt:lpstr>PowerPoint Presentation</vt:lpstr>
      <vt:lpstr>Definition of the problem</vt:lpstr>
      <vt:lpstr>Definition of delivery</vt:lpstr>
      <vt:lpstr>Definition of content</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413</cp:revision>
  <dcterms:created xsi:type="dcterms:W3CDTF">2007-05-02T01:14:38Z</dcterms:created>
  <dcterms:modified xsi:type="dcterms:W3CDTF">2019-07-27T14:39:58Z</dcterms:modified>
</cp:coreProperties>
</file>

<file path=docProps/thumbnail.jpeg>
</file>